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Red Hat Display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edHatDisplay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edHatDispl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edHatDisplay-boldItalic.fntdata"/><Relationship Id="rId30" Type="http://schemas.openxmlformats.org/officeDocument/2006/relationships/font" Target="fonts/RedHatDisplay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27b99d3566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27b99d3566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27b99d3566_9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27b99d3566_9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27b99d3566_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27b99d3566_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27b99d3566_9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27b99d3566_9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27b99d3566_9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27b99d3566_9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27b99d3566_9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27b99d3566_9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27b99d3566_9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27b99d3566_9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27b99d3566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27b99d3566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27c11752a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27c11752a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27b99d3566_1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27b99d3566_1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27b99d3566_7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27b99d3566_7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27b99d3566_7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27b99d3566_7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27b99d3566_1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27b99d3566_1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27b99d3566_1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27b99d3566_1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27b99d3566_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27b99d3566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7b99d3566_7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7b99d3566_7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27b99d3566_7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27b99d3566_7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27b99d3566_1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27b99d3566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27b99d356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27b99d356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27b99d3566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27b99d3566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27b99d3566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27b99d3566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27b99d3566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27b99d3566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subTitle"/>
          </p:nvPr>
        </p:nvSpPr>
        <p:spPr>
          <a:xfrm>
            <a:off x="2249400" y="3417925"/>
            <a:ext cx="4645200" cy="4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ctrTitle"/>
          </p:nvPr>
        </p:nvSpPr>
        <p:spPr>
          <a:xfrm>
            <a:off x="1728150" y="828800"/>
            <a:ext cx="5687700" cy="216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idx="1" type="subTitle"/>
          </p:nvPr>
        </p:nvSpPr>
        <p:spPr>
          <a:xfrm>
            <a:off x="5809650" y="533323"/>
            <a:ext cx="18744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b="1" sz="20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b="1" sz="20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b="1" sz="20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b="1" sz="20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b="1" sz="20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b="1" sz="20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b="1" sz="20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b="1" sz="2000"/>
            </a:lvl9pPr>
          </a:lstStyle>
          <a:p/>
        </p:txBody>
      </p:sp>
      <p:sp>
        <p:nvSpPr>
          <p:cNvPr id="55" name="Google Shape;55;p14"/>
          <p:cNvSpPr txBox="1"/>
          <p:nvPr>
            <p:ph type="title"/>
          </p:nvPr>
        </p:nvSpPr>
        <p:spPr>
          <a:xfrm>
            <a:off x="713100" y="2053950"/>
            <a:ext cx="2578500" cy="10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hasCustomPrompt="1" idx="2" type="title"/>
          </p:nvPr>
        </p:nvSpPr>
        <p:spPr>
          <a:xfrm>
            <a:off x="4811028" y="817025"/>
            <a:ext cx="603600" cy="4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57" name="Google Shape;57;p14"/>
          <p:cNvSpPr txBox="1"/>
          <p:nvPr>
            <p:ph idx="3" type="subTitle"/>
          </p:nvPr>
        </p:nvSpPr>
        <p:spPr>
          <a:xfrm>
            <a:off x="5809650" y="854858"/>
            <a:ext cx="25419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b="1"/>
            </a:lvl9pPr>
          </a:lstStyle>
          <a:p/>
        </p:txBody>
      </p:sp>
      <p:sp>
        <p:nvSpPr>
          <p:cNvPr id="58" name="Google Shape;58;p14"/>
          <p:cNvSpPr txBox="1"/>
          <p:nvPr>
            <p:ph hasCustomPrompt="1" idx="4" type="title"/>
          </p:nvPr>
        </p:nvSpPr>
        <p:spPr>
          <a:xfrm>
            <a:off x="4811028" y="1849575"/>
            <a:ext cx="603600" cy="4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59" name="Google Shape;59;p14"/>
          <p:cNvSpPr txBox="1"/>
          <p:nvPr>
            <p:ph hasCustomPrompt="1" idx="5" type="title"/>
          </p:nvPr>
        </p:nvSpPr>
        <p:spPr>
          <a:xfrm>
            <a:off x="4811028" y="2891725"/>
            <a:ext cx="603600" cy="4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60" name="Google Shape;60;p14"/>
          <p:cNvSpPr txBox="1"/>
          <p:nvPr>
            <p:ph hasCustomPrompt="1" idx="6" type="title"/>
          </p:nvPr>
        </p:nvSpPr>
        <p:spPr>
          <a:xfrm>
            <a:off x="4811028" y="3938075"/>
            <a:ext cx="603600" cy="4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61" name="Google Shape;61;p14"/>
          <p:cNvSpPr txBox="1"/>
          <p:nvPr>
            <p:ph idx="7" type="subTitle"/>
          </p:nvPr>
        </p:nvSpPr>
        <p:spPr>
          <a:xfrm>
            <a:off x="5809650" y="1573814"/>
            <a:ext cx="18744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b="1" sz="20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b="1" sz="20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b="1" sz="20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b="1" sz="20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b="1" sz="20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b="1" sz="20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b="1" sz="20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b="1" sz="2000"/>
            </a:lvl9pPr>
          </a:lstStyle>
          <a:p/>
        </p:txBody>
      </p:sp>
      <p:sp>
        <p:nvSpPr>
          <p:cNvPr id="62" name="Google Shape;62;p14"/>
          <p:cNvSpPr txBox="1"/>
          <p:nvPr>
            <p:ph idx="8" type="subTitle"/>
          </p:nvPr>
        </p:nvSpPr>
        <p:spPr>
          <a:xfrm>
            <a:off x="5809650" y="1897449"/>
            <a:ext cx="25419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b="1"/>
            </a:lvl9pPr>
          </a:lstStyle>
          <a:p/>
        </p:txBody>
      </p:sp>
      <p:sp>
        <p:nvSpPr>
          <p:cNvPr id="63" name="Google Shape;63;p14"/>
          <p:cNvSpPr txBox="1"/>
          <p:nvPr>
            <p:ph idx="9" type="subTitle"/>
          </p:nvPr>
        </p:nvSpPr>
        <p:spPr>
          <a:xfrm>
            <a:off x="5809650" y="2615506"/>
            <a:ext cx="18744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b="1" sz="20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b="1" sz="20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b="1" sz="20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b="1" sz="20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b="1" sz="20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b="1" sz="20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b="1" sz="20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b="1" sz="2000"/>
            </a:lvl9pPr>
          </a:lstStyle>
          <a:p/>
        </p:txBody>
      </p:sp>
      <p:sp>
        <p:nvSpPr>
          <p:cNvPr id="64" name="Google Shape;64;p14"/>
          <p:cNvSpPr txBox="1"/>
          <p:nvPr>
            <p:ph idx="13" type="subTitle"/>
          </p:nvPr>
        </p:nvSpPr>
        <p:spPr>
          <a:xfrm>
            <a:off x="5809650" y="2939141"/>
            <a:ext cx="25419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b="1"/>
            </a:lvl9pPr>
          </a:lstStyle>
          <a:p/>
        </p:txBody>
      </p:sp>
      <p:sp>
        <p:nvSpPr>
          <p:cNvPr id="65" name="Google Shape;65;p14"/>
          <p:cNvSpPr txBox="1"/>
          <p:nvPr>
            <p:ph idx="14" type="subTitle"/>
          </p:nvPr>
        </p:nvSpPr>
        <p:spPr>
          <a:xfrm>
            <a:off x="5809650" y="3657198"/>
            <a:ext cx="18744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b="1" sz="20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b="1" sz="20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b="1" sz="20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b="1" sz="20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b="1" sz="20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b="1" sz="20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b="1" sz="20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b="1" sz="2000"/>
            </a:lvl9pPr>
          </a:lstStyle>
          <a:p/>
        </p:txBody>
      </p:sp>
      <p:sp>
        <p:nvSpPr>
          <p:cNvPr id="66" name="Google Shape;66;p14"/>
          <p:cNvSpPr txBox="1"/>
          <p:nvPr>
            <p:ph idx="15" type="subTitle"/>
          </p:nvPr>
        </p:nvSpPr>
        <p:spPr>
          <a:xfrm>
            <a:off x="5809650" y="3980833"/>
            <a:ext cx="25419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7">
  <p:cSld name="CUSTOM_9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1245900" y="1621350"/>
            <a:ext cx="2623200" cy="85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1245900" y="2342550"/>
            <a:ext cx="2623200" cy="11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233300" y="3174900"/>
            <a:ext cx="2679300" cy="4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72" name="Google Shape;72;p16"/>
          <p:cNvSpPr txBox="1"/>
          <p:nvPr>
            <p:ph idx="1" type="subTitle"/>
          </p:nvPr>
        </p:nvSpPr>
        <p:spPr>
          <a:xfrm>
            <a:off x="1570325" y="1547975"/>
            <a:ext cx="6007500" cy="15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 rtl="0" algn="ctr">
              <a:spcBef>
                <a:spcPts val="1200"/>
              </a:spcBef>
              <a:spcAft>
                <a:spcPts val="0"/>
              </a:spcAft>
              <a:buNone/>
              <a:defRPr b="1" sz="2800"/>
            </a:lvl2pPr>
            <a:lvl3pPr lvl="2" rtl="0" algn="ctr">
              <a:spcBef>
                <a:spcPts val="1200"/>
              </a:spcBef>
              <a:spcAft>
                <a:spcPts val="0"/>
              </a:spcAft>
              <a:buNone/>
              <a:defRPr b="1" sz="2800"/>
            </a:lvl3pPr>
            <a:lvl4pPr lvl="3" rtl="0" algn="ctr">
              <a:spcBef>
                <a:spcPts val="1200"/>
              </a:spcBef>
              <a:spcAft>
                <a:spcPts val="0"/>
              </a:spcAft>
              <a:buNone/>
              <a:defRPr b="1" sz="2800"/>
            </a:lvl4pPr>
            <a:lvl5pPr lvl="4" rtl="0" algn="ctr">
              <a:spcBef>
                <a:spcPts val="1200"/>
              </a:spcBef>
              <a:spcAft>
                <a:spcPts val="0"/>
              </a:spcAft>
              <a:buNone/>
              <a:defRPr b="1" sz="2800"/>
            </a:lvl5pPr>
            <a:lvl6pPr lvl="5" rtl="0" algn="ctr">
              <a:spcBef>
                <a:spcPts val="1200"/>
              </a:spcBef>
              <a:spcAft>
                <a:spcPts val="0"/>
              </a:spcAft>
              <a:buNone/>
              <a:defRPr b="1" sz="2800"/>
            </a:lvl6pPr>
            <a:lvl7pPr lvl="6" rtl="0" algn="ctr">
              <a:spcBef>
                <a:spcPts val="1200"/>
              </a:spcBef>
              <a:spcAft>
                <a:spcPts val="0"/>
              </a:spcAft>
              <a:buNone/>
              <a:defRPr b="1" sz="2800"/>
            </a:lvl7pPr>
            <a:lvl8pPr lvl="7" rtl="0" algn="ctr">
              <a:spcBef>
                <a:spcPts val="1200"/>
              </a:spcBef>
              <a:spcAft>
                <a:spcPts val="0"/>
              </a:spcAft>
              <a:buNone/>
              <a:defRPr b="1" sz="2800"/>
            </a:lvl8pPr>
            <a:lvl9pPr lvl="8" rtl="0" algn="ctr">
              <a:spcBef>
                <a:spcPts val="1200"/>
              </a:spcBef>
              <a:spcAft>
                <a:spcPts val="1200"/>
              </a:spcAft>
              <a:buNone/>
              <a:defRPr b="1" sz="2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AND_TWO_COLUMNS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>
            <p:ph type="title"/>
          </p:nvPr>
        </p:nvSpPr>
        <p:spPr>
          <a:xfrm>
            <a:off x="713100" y="1134425"/>
            <a:ext cx="3208500" cy="12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" type="subTitle"/>
          </p:nvPr>
        </p:nvSpPr>
        <p:spPr>
          <a:xfrm>
            <a:off x="5009525" y="686277"/>
            <a:ext cx="30633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/>
        </p:txBody>
      </p:sp>
      <p:sp>
        <p:nvSpPr>
          <p:cNvPr id="76" name="Google Shape;76;p17"/>
          <p:cNvSpPr txBox="1"/>
          <p:nvPr>
            <p:ph idx="2" type="subTitle"/>
          </p:nvPr>
        </p:nvSpPr>
        <p:spPr>
          <a:xfrm>
            <a:off x="5009525" y="988246"/>
            <a:ext cx="3063300" cy="7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b="1"/>
            </a:lvl9pPr>
          </a:lstStyle>
          <a:p/>
        </p:txBody>
      </p:sp>
      <p:sp>
        <p:nvSpPr>
          <p:cNvPr id="77" name="Google Shape;77;p17"/>
          <p:cNvSpPr txBox="1"/>
          <p:nvPr>
            <p:ph idx="3" type="subTitle"/>
          </p:nvPr>
        </p:nvSpPr>
        <p:spPr>
          <a:xfrm>
            <a:off x="5009525" y="2130320"/>
            <a:ext cx="30633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4" type="subTitle"/>
          </p:nvPr>
        </p:nvSpPr>
        <p:spPr>
          <a:xfrm>
            <a:off x="5009525" y="2436345"/>
            <a:ext cx="30633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b="1"/>
            </a:lvl9pPr>
          </a:lstStyle>
          <a:p/>
        </p:txBody>
      </p:sp>
      <p:sp>
        <p:nvSpPr>
          <p:cNvPr id="79" name="Google Shape;79;p17"/>
          <p:cNvSpPr txBox="1"/>
          <p:nvPr>
            <p:ph idx="5" type="subTitle"/>
          </p:nvPr>
        </p:nvSpPr>
        <p:spPr>
          <a:xfrm>
            <a:off x="5009525" y="3558582"/>
            <a:ext cx="30633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/>
        </p:txBody>
      </p:sp>
      <p:sp>
        <p:nvSpPr>
          <p:cNvPr id="80" name="Google Shape;80;p17"/>
          <p:cNvSpPr txBox="1"/>
          <p:nvPr>
            <p:ph idx="6" type="subTitle"/>
          </p:nvPr>
        </p:nvSpPr>
        <p:spPr>
          <a:xfrm>
            <a:off x="5009525" y="3871620"/>
            <a:ext cx="30633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713100" y="445025"/>
            <a:ext cx="3028200" cy="9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1275600" y="2445841"/>
            <a:ext cx="6592800" cy="21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173.255.205.73/~ericbrew2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idx="1" type="subTitle"/>
          </p:nvPr>
        </p:nvSpPr>
        <p:spPr>
          <a:xfrm>
            <a:off x="2102550" y="3294925"/>
            <a:ext cx="49389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Eric Brewer, Simon Stockton, Lily Thompson, Victoria Senn</a:t>
            </a:r>
            <a:endParaRPr/>
          </a:p>
        </p:txBody>
      </p:sp>
      <p:sp>
        <p:nvSpPr>
          <p:cNvPr id="89" name="Google Shape;89;p19"/>
          <p:cNvSpPr txBox="1"/>
          <p:nvPr>
            <p:ph type="ctrTitle"/>
          </p:nvPr>
        </p:nvSpPr>
        <p:spPr>
          <a:xfrm>
            <a:off x="1728150" y="1017425"/>
            <a:ext cx="5687700" cy="216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Palette Picker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>
            <p:ph type="title"/>
          </p:nvPr>
        </p:nvSpPr>
        <p:spPr>
          <a:xfrm>
            <a:off x="713100" y="445025"/>
            <a:ext cx="3028200" cy="9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Algorithm</a:t>
            </a:r>
            <a:endParaRPr/>
          </a:p>
        </p:txBody>
      </p:sp>
      <p:sp>
        <p:nvSpPr>
          <p:cNvPr id="173" name="Google Shape;173;p28"/>
          <p:cNvSpPr txBox="1"/>
          <p:nvPr>
            <p:ph idx="1" type="body"/>
          </p:nvPr>
        </p:nvSpPr>
        <p:spPr>
          <a:xfrm>
            <a:off x="1275600" y="2445841"/>
            <a:ext cx="6592800" cy="21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❖"/>
            </a:pPr>
            <a:r>
              <a:rPr lang="en">
                <a:solidFill>
                  <a:schemeClr val="dk1"/>
                </a:solidFill>
              </a:rPr>
              <a:t>The Algorithm used to pull from a palette changed many times over the course of the project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➢"/>
            </a:pPr>
            <a:r>
              <a:rPr lang="en">
                <a:solidFill>
                  <a:schemeClr val="dk1"/>
                </a:solidFill>
              </a:rPr>
              <a:t>Current algorithm splits image into four quadrants and takes average of each quadrant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➢"/>
            </a:pPr>
            <a:r>
              <a:rPr lang="en">
                <a:solidFill>
                  <a:schemeClr val="dk1"/>
                </a:solidFill>
              </a:rPr>
              <a:t>Fastest and most accurate so far, but still has room for improvement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/>
          <p:nvPr>
            <p:ph type="title"/>
          </p:nvPr>
        </p:nvSpPr>
        <p:spPr>
          <a:xfrm>
            <a:off x="713100" y="445025"/>
            <a:ext cx="3028200" cy="9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Design: Palette Picker (Manual)</a:t>
            </a:r>
            <a:endParaRPr/>
          </a:p>
        </p:txBody>
      </p:sp>
      <p:sp>
        <p:nvSpPr>
          <p:cNvPr id="179" name="Google Shape;179;p29"/>
          <p:cNvSpPr txBox="1"/>
          <p:nvPr>
            <p:ph idx="1" type="body"/>
          </p:nvPr>
        </p:nvSpPr>
        <p:spPr>
          <a:xfrm>
            <a:off x="1275600" y="2445841"/>
            <a:ext cx="6592800" cy="21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80" name="Google Shape;18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000" y="1744425"/>
            <a:ext cx="7696126" cy="306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713100" y="445025"/>
            <a:ext cx="3028200" cy="9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Design: Palette Picker (Manual)</a:t>
            </a:r>
            <a:endParaRPr/>
          </a:p>
        </p:txBody>
      </p:sp>
      <p:sp>
        <p:nvSpPr>
          <p:cNvPr id="186" name="Google Shape;186;p30"/>
          <p:cNvSpPr txBox="1"/>
          <p:nvPr>
            <p:ph idx="1" type="body"/>
          </p:nvPr>
        </p:nvSpPr>
        <p:spPr>
          <a:xfrm>
            <a:off x="1275600" y="2445841"/>
            <a:ext cx="6592800" cy="21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❖"/>
            </a:pPr>
            <a:r>
              <a:rPr lang="en">
                <a:solidFill>
                  <a:schemeClr val="dk1"/>
                </a:solidFill>
              </a:rPr>
              <a:t>Gradient based off hue selected from slider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❖"/>
            </a:pPr>
            <a:r>
              <a:rPr lang="en">
                <a:solidFill>
                  <a:schemeClr val="dk1"/>
                </a:solidFill>
              </a:rPr>
              <a:t>Selected box can be changed to any color from the gradient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❖"/>
            </a:pPr>
            <a:r>
              <a:rPr lang="en">
                <a:solidFill>
                  <a:schemeClr val="dk1"/>
                </a:solidFill>
              </a:rPr>
              <a:t>Refresh button sets all </a:t>
            </a:r>
            <a:r>
              <a:rPr lang="en">
                <a:solidFill>
                  <a:schemeClr val="dk1"/>
                </a:solidFill>
              </a:rPr>
              <a:t>boxes</a:t>
            </a:r>
            <a:r>
              <a:rPr lang="en">
                <a:solidFill>
                  <a:schemeClr val="dk1"/>
                </a:solidFill>
              </a:rPr>
              <a:t> to black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/>
          <p:nvPr>
            <p:ph type="title"/>
          </p:nvPr>
        </p:nvSpPr>
        <p:spPr>
          <a:xfrm>
            <a:off x="713100" y="445025"/>
            <a:ext cx="3028200" cy="9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Design: Palette Picker (From Image)</a:t>
            </a:r>
            <a:endParaRPr/>
          </a:p>
        </p:txBody>
      </p:sp>
      <p:pic>
        <p:nvPicPr>
          <p:cNvPr id="192" name="Google Shape;19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8450" y="1989375"/>
            <a:ext cx="6199399" cy="287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2"/>
          <p:cNvSpPr txBox="1"/>
          <p:nvPr>
            <p:ph type="title"/>
          </p:nvPr>
        </p:nvSpPr>
        <p:spPr>
          <a:xfrm>
            <a:off x="713100" y="445025"/>
            <a:ext cx="4024200" cy="9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Design: Palette Picker (From Image)</a:t>
            </a:r>
            <a:endParaRPr/>
          </a:p>
        </p:txBody>
      </p:sp>
      <p:sp>
        <p:nvSpPr>
          <p:cNvPr id="198" name="Google Shape;198;p32"/>
          <p:cNvSpPr txBox="1"/>
          <p:nvPr>
            <p:ph idx="1" type="body"/>
          </p:nvPr>
        </p:nvSpPr>
        <p:spPr>
          <a:xfrm>
            <a:off x="1275600" y="2445841"/>
            <a:ext cx="6592800" cy="21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❖"/>
            </a:pPr>
            <a:r>
              <a:rPr lang="en">
                <a:solidFill>
                  <a:schemeClr val="dk1"/>
                </a:solidFill>
              </a:rPr>
              <a:t>‘Open image’ button opens windows file explorer for the user to select a .jpg or .png file off their computer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➢"/>
            </a:pPr>
            <a:r>
              <a:rPr lang="en">
                <a:solidFill>
                  <a:schemeClr val="dk1"/>
                </a:solidFill>
              </a:rPr>
              <a:t>Can’t demonstrate without SSL certificate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❖"/>
            </a:pPr>
            <a:r>
              <a:rPr lang="en">
                <a:solidFill>
                  <a:schemeClr val="dk1"/>
                </a:solidFill>
              </a:rPr>
              <a:t>Algorithm slices picture into four quadrants and takes average color of each quadrant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3"/>
          <p:cNvSpPr txBox="1"/>
          <p:nvPr>
            <p:ph type="title"/>
          </p:nvPr>
        </p:nvSpPr>
        <p:spPr>
          <a:xfrm>
            <a:off x="713100" y="445025"/>
            <a:ext cx="3028200" cy="9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Design: Palette Picker </a:t>
            </a:r>
            <a:endParaRPr/>
          </a:p>
        </p:txBody>
      </p:sp>
      <p:sp>
        <p:nvSpPr>
          <p:cNvPr id="204" name="Google Shape;204;p33"/>
          <p:cNvSpPr txBox="1"/>
          <p:nvPr>
            <p:ph idx="1" type="body"/>
          </p:nvPr>
        </p:nvSpPr>
        <p:spPr>
          <a:xfrm>
            <a:off x="1275600" y="2445841"/>
            <a:ext cx="6592800" cy="21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❖"/>
            </a:pPr>
            <a:r>
              <a:rPr lang="en">
                <a:solidFill>
                  <a:schemeClr val="dk1"/>
                </a:solidFill>
              </a:rPr>
              <a:t>‘Save’ button opens a prompt that allows the user to input a name and save the pallet to their account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❖"/>
            </a:pPr>
            <a:r>
              <a:rPr lang="en">
                <a:solidFill>
                  <a:schemeClr val="dk1"/>
                </a:solidFill>
              </a:rPr>
              <a:t>‘Create from image’/ ‘Create manually’ buttons to swap between pages.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4"/>
          <p:cNvSpPr txBox="1"/>
          <p:nvPr>
            <p:ph type="title"/>
          </p:nvPr>
        </p:nvSpPr>
        <p:spPr>
          <a:xfrm>
            <a:off x="713100" y="445025"/>
            <a:ext cx="3925500" cy="9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Design: the database</a:t>
            </a:r>
            <a:endParaRPr/>
          </a:p>
        </p:txBody>
      </p:sp>
      <p:sp>
        <p:nvSpPr>
          <p:cNvPr id="210" name="Google Shape;210;p34"/>
          <p:cNvSpPr txBox="1"/>
          <p:nvPr>
            <p:ph idx="1" type="body"/>
          </p:nvPr>
        </p:nvSpPr>
        <p:spPr>
          <a:xfrm>
            <a:off x="979875" y="2293450"/>
            <a:ext cx="3658800" cy="23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0416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Char char="●"/>
            </a:pPr>
            <a:r>
              <a:rPr lang="en">
                <a:solidFill>
                  <a:schemeClr val="dk1"/>
                </a:solidFill>
              </a:rPr>
              <a:t>User table, Palette table, User_Friend table, and Saved_Palette table</a:t>
            </a:r>
            <a:endParaRPr>
              <a:solidFill>
                <a:schemeClr val="dk1"/>
              </a:solidFill>
            </a:endParaRPr>
          </a:p>
          <a:p>
            <a:pPr indent="-30416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Char char="●"/>
            </a:pPr>
            <a:r>
              <a:rPr lang="en">
                <a:solidFill>
                  <a:schemeClr val="dk1"/>
                </a:solidFill>
              </a:rPr>
              <a:t>Relations: </a:t>
            </a:r>
            <a:endParaRPr>
              <a:solidFill>
                <a:schemeClr val="dk1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>
                <a:solidFill>
                  <a:schemeClr val="dk1"/>
                </a:solidFill>
              </a:rPr>
              <a:t>One user-&gt;multiple saved palettes</a:t>
            </a:r>
            <a:endParaRPr>
              <a:solidFill>
                <a:schemeClr val="dk1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>
                <a:solidFill>
                  <a:schemeClr val="dk1"/>
                </a:solidFill>
              </a:rPr>
              <a:t>One palette-&gt;multiple saved palettes</a:t>
            </a:r>
            <a:endParaRPr>
              <a:solidFill>
                <a:schemeClr val="dk1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>
                <a:solidFill>
                  <a:schemeClr val="dk1"/>
                </a:solidFill>
              </a:rPr>
              <a:t>One user-&gt; can have multiple friends</a:t>
            </a:r>
            <a:endParaRPr>
              <a:solidFill>
                <a:schemeClr val="dk1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>
                <a:solidFill>
                  <a:schemeClr val="dk1"/>
                </a:solidFill>
              </a:rPr>
              <a:t>One user-&gt;can be a friend of multiple other users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11" name="Google Shape;21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0400" y="2295144"/>
            <a:ext cx="3675887" cy="2522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5"/>
          <p:cNvSpPr txBox="1"/>
          <p:nvPr>
            <p:ph type="title"/>
          </p:nvPr>
        </p:nvSpPr>
        <p:spPr>
          <a:xfrm>
            <a:off x="713100" y="445025"/>
            <a:ext cx="3645300" cy="9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Design: dbConnection.php</a:t>
            </a:r>
            <a:endParaRPr/>
          </a:p>
        </p:txBody>
      </p:sp>
      <p:sp>
        <p:nvSpPr>
          <p:cNvPr id="217" name="Google Shape;217;p35"/>
          <p:cNvSpPr txBox="1"/>
          <p:nvPr>
            <p:ph idx="1" type="body"/>
          </p:nvPr>
        </p:nvSpPr>
        <p:spPr>
          <a:xfrm>
            <a:off x="713100" y="1732525"/>
            <a:ext cx="8315100" cy="31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connectToDB and closeDB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getFromDB and sendToDB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Verification functions: verifyUser and verifyUsernameNotTaken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Data selection functions: getUserID, getUserFriends, getUserSavedPaletteID, and getPaletteInfo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Search feature: </a:t>
            </a:r>
            <a:r>
              <a:rPr lang="en" sz="1700">
                <a:solidFill>
                  <a:schemeClr val="dk1"/>
                </a:solidFill>
              </a:rPr>
              <a:t>findPaletteByColor, findPaletteByCreatorUsername, and findPaletteByTitle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Inserting data functions: sendNewUserToDb, </a:t>
            </a:r>
            <a:r>
              <a:rPr lang="en" sz="1700">
                <a:solidFill>
                  <a:schemeClr val="dk1"/>
                </a:solidFill>
              </a:rPr>
              <a:t>sendNewPaletteToDb, getUserHashedPasswordFromDM, and savePaletteForUser</a:t>
            </a:r>
            <a:endParaRPr sz="17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/>
          <p:nvPr>
            <p:ph type="title"/>
          </p:nvPr>
        </p:nvSpPr>
        <p:spPr>
          <a:xfrm>
            <a:off x="368400" y="53575"/>
            <a:ext cx="6729900" cy="207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500">
                <a:solidFill>
                  <a:schemeClr val="dk2"/>
                </a:solidFill>
              </a:rPr>
              <a:t>Bugs</a:t>
            </a:r>
            <a:endParaRPr sz="4500">
              <a:solidFill>
                <a:schemeClr val="dk2"/>
              </a:solidFill>
            </a:endParaRPr>
          </a:p>
        </p:txBody>
      </p:sp>
      <p:sp>
        <p:nvSpPr>
          <p:cNvPr id="223" name="Google Shape;223;p36"/>
          <p:cNvSpPr txBox="1"/>
          <p:nvPr>
            <p:ph idx="1" type="subTitle"/>
          </p:nvPr>
        </p:nvSpPr>
        <p:spPr>
          <a:xfrm>
            <a:off x="827650" y="2127475"/>
            <a:ext cx="6442800" cy="242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❖"/>
            </a:pPr>
            <a:r>
              <a:rPr lang="en" sz="1700">
                <a:solidFill>
                  <a:schemeClr val="dk1"/>
                </a:solidFill>
              </a:rPr>
              <a:t>Edge of color </a:t>
            </a:r>
            <a:r>
              <a:rPr lang="en" sz="1700">
                <a:solidFill>
                  <a:schemeClr val="dk1"/>
                </a:solidFill>
              </a:rPr>
              <a:t>selector</a:t>
            </a:r>
            <a:r>
              <a:rPr lang="en" sz="1700">
                <a:solidFill>
                  <a:schemeClr val="dk1"/>
                </a:solidFill>
              </a:rPr>
              <a:t> in the manual palette creation causes an error where the color and text goes white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❖"/>
            </a:pPr>
            <a:r>
              <a:rPr lang="en" sz="1700">
                <a:solidFill>
                  <a:schemeClr val="dk1"/>
                </a:solidFill>
              </a:rPr>
              <a:t>Banner on color selector offsets pointer values for selecting colors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❖"/>
            </a:pPr>
            <a:r>
              <a:rPr lang="en" sz="1700">
                <a:solidFill>
                  <a:schemeClr val="dk1"/>
                </a:solidFill>
              </a:rPr>
              <a:t>Returning to Home from search and palette does not return to the logged in Homepage</a:t>
            </a:r>
            <a:endParaRPr sz="17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grpSp>
        <p:nvGrpSpPr>
          <p:cNvPr id="224" name="Google Shape;224;p36"/>
          <p:cNvGrpSpPr/>
          <p:nvPr/>
        </p:nvGrpSpPr>
        <p:grpSpPr>
          <a:xfrm>
            <a:off x="7180880" y="272536"/>
            <a:ext cx="1622288" cy="1635965"/>
            <a:chOff x="-33676975" y="2275050"/>
            <a:chExt cx="295375" cy="293000"/>
          </a:xfrm>
        </p:grpSpPr>
        <p:sp>
          <p:nvSpPr>
            <p:cNvPr id="225" name="Google Shape;225;p36"/>
            <p:cNvSpPr/>
            <p:nvPr/>
          </p:nvSpPr>
          <p:spPr>
            <a:xfrm>
              <a:off x="-33502125" y="2309700"/>
              <a:ext cx="52800" cy="67750"/>
            </a:xfrm>
            <a:custGeom>
              <a:rect b="b" l="l" r="r" t="t"/>
              <a:pathLst>
                <a:path extrusionOk="0" h="2710" w="2112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lin ang="5400012" scaled="0"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6"/>
            <p:cNvSpPr/>
            <p:nvPr/>
          </p:nvSpPr>
          <p:spPr>
            <a:xfrm>
              <a:off x="-33484800" y="23955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lin ang="5400012" scaled="0"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6"/>
            <p:cNvSpPr/>
            <p:nvPr/>
          </p:nvSpPr>
          <p:spPr>
            <a:xfrm>
              <a:off x="-33676975" y="2275050"/>
              <a:ext cx="295375" cy="293000"/>
            </a:xfrm>
            <a:custGeom>
              <a:rect b="b" l="l" r="r" t="t"/>
              <a:pathLst>
                <a:path extrusionOk="0" h="11720" w="11815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lin ang="5400012" scaled="0"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7"/>
          <p:cNvSpPr txBox="1"/>
          <p:nvPr>
            <p:ph idx="1" type="subTitle"/>
          </p:nvPr>
        </p:nvSpPr>
        <p:spPr>
          <a:xfrm>
            <a:off x="4768750" y="1134415"/>
            <a:ext cx="30633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7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Linode</a:t>
            </a:r>
            <a:endParaRPr/>
          </a:p>
        </p:txBody>
      </p:sp>
      <p:sp>
        <p:nvSpPr>
          <p:cNvPr id="233" name="Google Shape;233;p37"/>
          <p:cNvSpPr txBox="1"/>
          <p:nvPr>
            <p:ph idx="2" type="subTitle"/>
          </p:nvPr>
        </p:nvSpPr>
        <p:spPr>
          <a:xfrm>
            <a:off x="4768750" y="1436388"/>
            <a:ext cx="4005000" cy="7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en" sz="1365">
                <a:solidFill>
                  <a:schemeClr val="dk1"/>
                </a:solidFill>
              </a:rPr>
              <a:t>Since Linode has no free SSL we cannot upload images from a local machine.</a:t>
            </a:r>
            <a:endParaRPr sz="1365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/>
          <p:nvPr>
            <p:ph idx="3" type="subTitle"/>
          </p:nvPr>
        </p:nvSpPr>
        <p:spPr>
          <a:xfrm>
            <a:off x="4768750" y="2264020"/>
            <a:ext cx="30633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7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Saving</a:t>
            </a:r>
            <a:endParaRPr/>
          </a:p>
        </p:txBody>
      </p:sp>
      <p:sp>
        <p:nvSpPr>
          <p:cNvPr id="235" name="Google Shape;235;p37"/>
          <p:cNvSpPr txBox="1"/>
          <p:nvPr>
            <p:ph idx="4" type="subTitle"/>
          </p:nvPr>
        </p:nvSpPr>
        <p:spPr>
          <a:xfrm>
            <a:off x="4768750" y="2666325"/>
            <a:ext cx="41346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There is an issue saving from both of the palette creation </a:t>
            </a:r>
            <a:r>
              <a:rPr lang="en" sz="1400">
                <a:solidFill>
                  <a:schemeClr val="dk1"/>
                </a:solidFill>
              </a:rPr>
              <a:t>pages</a:t>
            </a:r>
            <a:r>
              <a:rPr lang="en" sz="1400">
                <a:solidFill>
                  <a:schemeClr val="dk1"/>
                </a:solidFill>
              </a:rPr>
              <a:t> into the database.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236" name="Google Shape;236;p37"/>
          <p:cNvSpPr txBox="1"/>
          <p:nvPr>
            <p:ph type="title"/>
          </p:nvPr>
        </p:nvSpPr>
        <p:spPr>
          <a:xfrm>
            <a:off x="943200" y="1008525"/>
            <a:ext cx="3208500" cy="12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Major Issues</a:t>
            </a:r>
            <a:endParaRPr/>
          </a:p>
        </p:txBody>
      </p:sp>
      <p:sp>
        <p:nvSpPr>
          <p:cNvPr id="237" name="Google Shape;237;p37"/>
          <p:cNvSpPr txBox="1"/>
          <p:nvPr>
            <p:ph idx="3" type="subTitle"/>
          </p:nvPr>
        </p:nvSpPr>
        <p:spPr>
          <a:xfrm>
            <a:off x="4768750" y="3546220"/>
            <a:ext cx="30633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7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Integration</a:t>
            </a:r>
            <a:endParaRPr/>
          </a:p>
        </p:txBody>
      </p:sp>
      <p:sp>
        <p:nvSpPr>
          <p:cNvPr id="238" name="Google Shape;238;p37"/>
          <p:cNvSpPr txBox="1"/>
          <p:nvPr>
            <p:ph idx="4" type="subTitle"/>
          </p:nvPr>
        </p:nvSpPr>
        <p:spPr>
          <a:xfrm>
            <a:off x="4768750" y="3948525"/>
            <a:ext cx="41346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Issues from working </a:t>
            </a:r>
            <a:r>
              <a:rPr lang="en" sz="1400">
                <a:solidFill>
                  <a:schemeClr val="dk1"/>
                </a:solidFill>
              </a:rPr>
              <a:t>separately and not integrating and test frequently, as well as technical issues.</a:t>
            </a:r>
            <a:endParaRPr sz="1400">
              <a:solidFill>
                <a:schemeClr val="dk1"/>
              </a:solidFill>
            </a:endParaRPr>
          </a:p>
        </p:txBody>
      </p:sp>
      <p:grpSp>
        <p:nvGrpSpPr>
          <p:cNvPr id="239" name="Google Shape;239;p37"/>
          <p:cNvGrpSpPr/>
          <p:nvPr/>
        </p:nvGrpSpPr>
        <p:grpSpPr>
          <a:xfrm rot="-2282015">
            <a:off x="92571" y="1716395"/>
            <a:ext cx="867364" cy="847275"/>
            <a:chOff x="889275" y="861850"/>
            <a:chExt cx="487950" cy="424575"/>
          </a:xfrm>
        </p:grpSpPr>
        <p:sp>
          <p:nvSpPr>
            <p:cNvPr id="240" name="Google Shape;240;p37"/>
            <p:cNvSpPr/>
            <p:nvPr/>
          </p:nvSpPr>
          <p:spPr>
            <a:xfrm>
              <a:off x="1319225" y="1031700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lin ang="5400012" scaled="0"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1" name="Google Shape;241;p37"/>
            <p:cNvSpPr/>
            <p:nvPr/>
          </p:nvSpPr>
          <p:spPr>
            <a:xfrm>
              <a:off x="1314475" y="946725"/>
              <a:ext cx="62750" cy="56700"/>
            </a:xfrm>
            <a:custGeom>
              <a:rect b="b" l="l" r="r" t="t"/>
              <a:pathLst>
                <a:path extrusionOk="0" h="2268" w="251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lin ang="5400012" scaled="0"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2" name="Google Shape;242;p37"/>
            <p:cNvSpPr/>
            <p:nvPr/>
          </p:nvSpPr>
          <p:spPr>
            <a:xfrm>
              <a:off x="1317875" y="1088250"/>
              <a:ext cx="59350" cy="56675"/>
            </a:xfrm>
            <a:custGeom>
              <a:rect b="b" l="l" r="r" t="t"/>
              <a:pathLst>
                <a:path extrusionOk="0" h="2267" w="2374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lin ang="5400012" scaled="0"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3" name="Google Shape;243;p37"/>
            <p:cNvSpPr/>
            <p:nvPr/>
          </p:nvSpPr>
          <p:spPr>
            <a:xfrm>
              <a:off x="889275" y="861850"/>
              <a:ext cx="400700" cy="424575"/>
            </a:xfrm>
            <a:custGeom>
              <a:rect b="b" l="l" r="r" t="t"/>
              <a:pathLst>
                <a:path extrusionOk="0" h="16983" w="16028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lin ang="5400012" scaled="0"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6275" y="629259"/>
            <a:ext cx="777150" cy="79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6275" y="3750339"/>
            <a:ext cx="777150" cy="796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056915">
            <a:off x="4726275" y="2706046"/>
            <a:ext cx="777151" cy="79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6275" y="1679589"/>
            <a:ext cx="777150" cy="796073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0"/>
          <p:cNvSpPr txBox="1"/>
          <p:nvPr>
            <p:ph idx="1" type="subTitle"/>
          </p:nvPr>
        </p:nvSpPr>
        <p:spPr>
          <a:xfrm>
            <a:off x="5809650" y="533323"/>
            <a:ext cx="18744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Purpose</a:t>
            </a:r>
            <a:endParaRPr/>
          </a:p>
        </p:txBody>
      </p:sp>
      <p:sp>
        <p:nvSpPr>
          <p:cNvPr id="99" name="Google Shape;99;p20"/>
          <p:cNvSpPr txBox="1"/>
          <p:nvPr>
            <p:ph idx="2" type="title"/>
          </p:nvPr>
        </p:nvSpPr>
        <p:spPr>
          <a:xfrm>
            <a:off x="4811028" y="817025"/>
            <a:ext cx="603600" cy="4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0" name="Google Shape;100;p20"/>
          <p:cNvSpPr txBox="1"/>
          <p:nvPr>
            <p:ph idx="3" type="subTitle"/>
          </p:nvPr>
        </p:nvSpPr>
        <p:spPr>
          <a:xfrm>
            <a:off x="5809650" y="854858"/>
            <a:ext cx="25419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Overview of function and use cases.</a:t>
            </a:r>
            <a:endParaRPr/>
          </a:p>
        </p:txBody>
      </p:sp>
      <p:sp>
        <p:nvSpPr>
          <p:cNvPr id="101" name="Google Shape;101;p20"/>
          <p:cNvSpPr txBox="1"/>
          <p:nvPr>
            <p:ph idx="4" type="title"/>
          </p:nvPr>
        </p:nvSpPr>
        <p:spPr>
          <a:xfrm>
            <a:off x="4811028" y="1849575"/>
            <a:ext cx="603600" cy="4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2" name="Google Shape;102;p20"/>
          <p:cNvSpPr txBox="1"/>
          <p:nvPr>
            <p:ph idx="5" type="title"/>
          </p:nvPr>
        </p:nvSpPr>
        <p:spPr>
          <a:xfrm>
            <a:off x="4811028" y="2891725"/>
            <a:ext cx="603600" cy="4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3" name="Google Shape;103;p20"/>
          <p:cNvSpPr txBox="1"/>
          <p:nvPr>
            <p:ph idx="6" type="title"/>
          </p:nvPr>
        </p:nvSpPr>
        <p:spPr>
          <a:xfrm>
            <a:off x="4811028" y="3938075"/>
            <a:ext cx="603600" cy="4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4" name="Google Shape;104;p20"/>
          <p:cNvSpPr txBox="1"/>
          <p:nvPr>
            <p:ph idx="7" type="subTitle"/>
          </p:nvPr>
        </p:nvSpPr>
        <p:spPr>
          <a:xfrm>
            <a:off x="5809650" y="1573825"/>
            <a:ext cx="27402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770"/>
              <a:buNone/>
            </a:pPr>
            <a:r>
              <a:rPr lang="en" sz="1600"/>
              <a:t>Technology &amp; Design</a:t>
            </a:r>
            <a:endParaRPr sz="1600"/>
          </a:p>
        </p:txBody>
      </p:sp>
      <p:sp>
        <p:nvSpPr>
          <p:cNvPr id="105" name="Google Shape;105;p20"/>
          <p:cNvSpPr txBox="1"/>
          <p:nvPr>
            <p:ph idx="8" type="subTitle"/>
          </p:nvPr>
        </p:nvSpPr>
        <p:spPr>
          <a:xfrm>
            <a:off x="5809650" y="1897449"/>
            <a:ext cx="25419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Technology used and how the application works.</a:t>
            </a:r>
            <a:endParaRPr/>
          </a:p>
        </p:txBody>
      </p:sp>
      <p:sp>
        <p:nvSpPr>
          <p:cNvPr id="106" name="Google Shape;106;p20"/>
          <p:cNvSpPr txBox="1"/>
          <p:nvPr>
            <p:ph idx="9" type="subTitle"/>
          </p:nvPr>
        </p:nvSpPr>
        <p:spPr>
          <a:xfrm>
            <a:off x="5809650" y="2615506"/>
            <a:ext cx="18744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/>
              <a:t>Bugs &amp; Issues</a:t>
            </a:r>
            <a:endParaRPr/>
          </a:p>
        </p:txBody>
      </p:sp>
      <p:sp>
        <p:nvSpPr>
          <p:cNvPr id="107" name="Google Shape;107;p20"/>
          <p:cNvSpPr txBox="1"/>
          <p:nvPr>
            <p:ph idx="13" type="subTitle"/>
          </p:nvPr>
        </p:nvSpPr>
        <p:spPr>
          <a:xfrm>
            <a:off x="5809650" y="2939150"/>
            <a:ext cx="31092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688"/>
              <a:buNone/>
            </a:pPr>
            <a:r>
              <a:rPr lang="en" sz="1225"/>
              <a:t>Current bugs and issues with the application, as well as issues in </a:t>
            </a:r>
            <a:r>
              <a:rPr lang="en" sz="1225"/>
              <a:t>development.</a:t>
            </a:r>
            <a:endParaRPr sz="1225"/>
          </a:p>
        </p:txBody>
      </p:sp>
      <p:sp>
        <p:nvSpPr>
          <p:cNvPr id="108" name="Google Shape;108;p20"/>
          <p:cNvSpPr txBox="1"/>
          <p:nvPr>
            <p:ph idx="14" type="subTitle"/>
          </p:nvPr>
        </p:nvSpPr>
        <p:spPr>
          <a:xfrm>
            <a:off x="5809650" y="3657198"/>
            <a:ext cx="18744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09" name="Google Shape;109;p20"/>
          <p:cNvSpPr txBox="1"/>
          <p:nvPr>
            <p:ph idx="15" type="subTitle"/>
          </p:nvPr>
        </p:nvSpPr>
        <p:spPr>
          <a:xfrm>
            <a:off x="5809650" y="3980825"/>
            <a:ext cx="29778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Things that aren’t completed that were promised </a:t>
            </a:r>
            <a:r>
              <a:rPr lang="en"/>
              <a:t>initially</a:t>
            </a:r>
            <a:r>
              <a:rPr lang="en"/>
              <a:t>. </a:t>
            </a:r>
            <a:endParaRPr/>
          </a:p>
        </p:txBody>
      </p:sp>
      <p:grpSp>
        <p:nvGrpSpPr>
          <p:cNvPr id="110" name="Google Shape;110;p20"/>
          <p:cNvGrpSpPr/>
          <p:nvPr/>
        </p:nvGrpSpPr>
        <p:grpSpPr>
          <a:xfrm>
            <a:off x="448660" y="1223193"/>
            <a:ext cx="2541913" cy="2696886"/>
            <a:chOff x="-48634750" y="2342000"/>
            <a:chExt cx="300900" cy="302450"/>
          </a:xfrm>
        </p:grpSpPr>
        <p:sp>
          <p:nvSpPr>
            <p:cNvPr id="111" name="Google Shape;111;p20"/>
            <p:cNvSpPr/>
            <p:nvPr/>
          </p:nvSpPr>
          <p:spPr>
            <a:xfrm>
              <a:off x="-48545750" y="2342000"/>
              <a:ext cx="211900" cy="300875"/>
            </a:xfrm>
            <a:custGeom>
              <a:rect b="b" l="l" r="r" t="t"/>
              <a:pathLst>
                <a:path extrusionOk="0" h="12035" w="8476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0"/>
            <p:cNvSpPr/>
            <p:nvPr/>
          </p:nvSpPr>
          <p:spPr>
            <a:xfrm>
              <a:off x="-48509525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0"/>
            <p:cNvSpPr/>
            <p:nvPr/>
          </p:nvSpPr>
          <p:spPr>
            <a:xfrm>
              <a:off x="-48509525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0"/>
            <p:cNvSpPr/>
            <p:nvPr/>
          </p:nvSpPr>
          <p:spPr>
            <a:xfrm>
              <a:off x="-48509525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0"/>
            <p:cNvSpPr/>
            <p:nvPr/>
          </p:nvSpPr>
          <p:spPr>
            <a:xfrm>
              <a:off x="-48421300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0"/>
            <p:cNvSpPr/>
            <p:nvPr/>
          </p:nvSpPr>
          <p:spPr>
            <a:xfrm>
              <a:off x="-48421300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0"/>
            <p:cNvSpPr/>
            <p:nvPr/>
          </p:nvSpPr>
          <p:spPr>
            <a:xfrm>
              <a:off x="-48421300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0"/>
            <p:cNvSpPr/>
            <p:nvPr/>
          </p:nvSpPr>
          <p:spPr>
            <a:xfrm>
              <a:off x="-48634750" y="2342775"/>
              <a:ext cx="71700" cy="301675"/>
            </a:xfrm>
            <a:custGeom>
              <a:rect b="b" l="l" r="r" t="t"/>
              <a:pathLst>
                <a:path extrusionOk="0" h="12067" w="2868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/>
          <p:nvPr>
            <p:ph type="title"/>
          </p:nvPr>
        </p:nvSpPr>
        <p:spPr>
          <a:xfrm>
            <a:off x="1701200" y="445025"/>
            <a:ext cx="3028200" cy="9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249" name="Google Shape;249;p38"/>
          <p:cNvSpPr txBox="1"/>
          <p:nvPr>
            <p:ph idx="1" type="body"/>
          </p:nvPr>
        </p:nvSpPr>
        <p:spPr>
          <a:xfrm>
            <a:off x="1275600" y="2445841"/>
            <a:ext cx="6592800" cy="21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❖"/>
            </a:pPr>
            <a:r>
              <a:rPr lang="en">
                <a:solidFill>
                  <a:schemeClr val="dk1"/>
                </a:solidFill>
              </a:rPr>
              <a:t>Fixing the already mentioned bugs and issues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❖"/>
            </a:pPr>
            <a:r>
              <a:rPr lang="en">
                <a:solidFill>
                  <a:schemeClr val="dk1"/>
                </a:solidFill>
              </a:rPr>
              <a:t>Implementing the social features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➢"/>
            </a:pPr>
            <a:r>
              <a:rPr lang="en">
                <a:solidFill>
                  <a:schemeClr val="dk1"/>
                </a:solidFill>
              </a:rPr>
              <a:t>Add/remove friend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➢"/>
            </a:pPr>
            <a:r>
              <a:rPr lang="en">
                <a:solidFill>
                  <a:schemeClr val="dk1"/>
                </a:solidFill>
              </a:rPr>
              <a:t>View friend activity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➢"/>
            </a:pPr>
            <a:r>
              <a:rPr lang="en">
                <a:solidFill>
                  <a:schemeClr val="dk1"/>
                </a:solidFill>
              </a:rPr>
              <a:t>Alerts page and functionality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❖"/>
            </a:pPr>
            <a:r>
              <a:rPr lang="en">
                <a:solidFill>
                  <a:schemeClr val="dk1"/>
                </a:solidFill>
              </a:rPr>
              <a:t>Better improve from image algorithm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50" name="Google Shape;250;p38"/>
          <p:cNvGrpSpPr/>
          <p:nvPr/>
        </p:nvGrpSpPr>
        <p:grpSpPr>
          <a:xfrm>
            <a:off x="449746" y="365358"/>
            <a:ext cx="1176111" cy="1048010"/>
            <a:chOff x="-37190575" y="1951325"/>
            <a:chExt cx="324525" cy="315875"/>
          </a:xfrm>
        </p:grpSpPr>
        <p:sp>
          <p:nvSpPr>
            <p:cNvPr id="251" name="Google Shape;251;p38"/>
            <p:cNvSpPr/>
            <p:nvPr/>
          </p:nvSpPr>
          <p:spPr>
            <a:xfrm>
              <a:off x="-37190575" y="1951325"/>
              <a:ext cx="324525" cy="315875"/>
            </a:xfrm>
            <a:custGeom>
              <a:rect b="b" l="l" r="r" t="t"/>
              <a:pathLst>
                <a:path extrusionOk="0" h="12635" w="12981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lin ang="5400012" scaled="0"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8"/>
            <p:cNvSpPr/>
            <p:nvPr/>
          </p:nvSpPr>
          <p:spPr>
            <a:xfrm>
              <a:off x="-37081875" y="2162600"/>
              <a:ext cx="72475" cy="63100"/>
            </a:xfrm>
            <a:custGeom>
              <a:rect b="b" l="l" r="r" t="t"/>
              <a:pathLst>
                <a:path extrusionOk="0" h="2524" w="2899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lin ang="5400012" scaled="0"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8"/>
            <p:cNvSpPr/>
            <p:nvPr/>
          </p:nvSpPr>
          <p:spPr>
            <a:xfrm>
              <a:off x="-37144875" y="2099025"/>
              <a:ext cx="72475" cy="62875"/>
            </a:xfrm>
            <a:custGeom>
              <a:rect b="b" l="l" r="r" t="t"/>
              <a:pathLst>
                <a:path extrusionOk="0" h="2515" w="2899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lin ang="5400012" scaled="0"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8"/>
            <p:cNvSpPr/>
            <p:nvPr/>
          </p:nvSpPr>
          <p:spPr>
            <a:xfrm>
              <a:off x="-37123625" y="2014875"/>
              <a:ext cx="71700" cy="62775"/>
            </a:xfrm>
            <a:custGeom>
              <a:rect b="b" l="l" r="r" t="t"/>
              <a:pathLst>
                <a:path extrusionOk="0" h="2511" w="2868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lin ang="5400012" scaled="0"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8"/>
            <p:cNvSpPr/>
            <p:nvPr/>
          </p:nvSpPr>
          <p:spPr>
            <a:xfrm>
              <a:off x="-37039350" y="1993250"/>
              <a:ext cx="71700" cy="63125"/>
            </a:xfrm>
            <a:custGeom>
              <a:rect b="b" l="l" r="r" t="t"/>
              <a:pathLst>
                <a:path extrusionOk="0" h="2525" w="2868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lin ang="5400012" scaled="0"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9"/>
          <p:cNvSpPr txBox="1"/>
          <p:nvPr>
            <p:ph type="title"/>
          </p:nvPr>
        </p:nvSpPr>
        <p:spPr>
          <a:xfrm>
            <a:off x="368400" y="53575"/>
            <a:ext cx="6729900" cy="207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500">
                <a:solidFill>
                  <a:schemeClr val="dk2"/>
                </a:solidFill>
              </a:rPr>
              <a:t>Final Thoughts</a:t>
            </a:r>
            <a:endParaRPr sz="4500">
              <a:solidFill>
                <a:schemeClr val="dk2"/>
              </a:solidFill>
            </a:endParaRPr>
          </a:p>
        </p:txBody>
      </p:sp>
      <p:sp>
        <p:nvSpPr>
          <p:cNvPr id="261" name="Google Shape;261;p39"/>
          <p:cNvSpPr txBox="1"/>
          <p:nvPr>
            <p:ph idx="1" type="subTitle"/>
          </p:nvPr>
        </p:nvSpPr>
        <p:spPr>
          <a:xfrm>
            <a:off x="827650" y="2127475"/>
            <a:ext cx="6442800" cy="242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❖"/>
            </a:pPr>
            <a:r>
              <a:rPr lang="en" sz="1700">
                <a:solidFill>
                  <a:schemeClr val="dk1"/>
                </a:solidFill>
              </a:rPr>
              <a:t>Learning </a:t>
            </a:r>
            <a:r>
              <a:rPr lang="en" sz="1700">
                <a:solidFill>
                  <a:schemeClr val="dk1"/>
                </a:solidFill>
              </a:rPr>
              <a:t>Experience: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➢"/>
            </a:pPr>
            <a:r>
              <a:rPr lang="en" sz="1700">
                <a:solidFill>
                  <a:schemeClr val="dk1"/>
                </a:solidFill>
              </a:rPr>
              <a:t> New tools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➢"/>
            </a:pPr>
            <a:r>
              <a:rPr lang="en" sz="1700">
                <a:solidFill>
                  <a:schemeClr val="dk1"/>
                </a:solidFill>
              </a:rPr>
              <a:t>Working in a team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➢"/>
            </a:pPr>
            <a:r>
              <a:rPr lang="en" sz="1700">
                <a:solidFill>
                  <a:schemeClr val="dk1"/>
                </a:solidFill>
              </a:rPr>
              <a:t>Importance of planning </a:t>
            </a:r>
            <a:endParaRPr sz="1700">
              <a:solidFill>
                <a:schemeClr val="dk1"/>
              </a:solidFill>
            </a:endParaRPr>
          </a:p>
        </p:txBody>
      </p:sp>
      <p:grpSp>
        <p:nvGrpSpPr>
          <p:cNvPr id="262" name="Google Shape;262;p39"/>
          <p:cNvGrpSpPr/>
          <p:nvPr/>
        </p:nvGrpSpPr>
        <p:grpSpPr>
          <a:xfrm flipH="1">
            <a:off x="6808196" y="663243"/>
            <a:ext cx="1583669" cy="1398497"/>
            <a:chOff x="3865000" y="847675"/>
            <a:chExt cx="483150" cy="452925"/>
          </a:xfrm>
        </p:grpSpPr>
        <p:sp>
          <p:nvSpPr>
            <p:cNvPr id="263" name="Google Shape;263;p39"/>
            <p:cNvSpPr/>
            <p:nvPr/>
          </p:nvSpPr>
          <p:spPr>
            <a:xfrm>
              <a:off x="3865000" y="847675"/>
              <a:ext cx="483150" cy="452925"/>
            </a:xfrm>
            <a:custGeom>
              <a:rect b="b" l="l" r="r" t="t"/>
              <a:pathLst>
                <a:path extrusionOk="0" h="18117" w="19326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4" name="Google Shape;264;p39"/>
            <p:cNvSpPr/>
            <p:nvPr/>
          </p:nvSpPr>
          <p:spPr>
            <a:xfrm>
              <a:off x="4173600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5" name="Google Shape;265;p39"/>
            <p:cNvSpPr/>
            <p:nvPr/>
          </p:nvSpPr>
          <p:spPr>
            <a:xfrm>
              <a:off x="40688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6" name="Google Shape;266;p39"/>
            <p:cNvSpPr/>
            <p:nvPr/>
          </p:nvSpPr>
          <p:spPr>
            <a:xfrm>
              <a:off x="39641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0"/>
          <p:cNvSpPr txBox="1"/>
          <p:nvPr>
            <p:ph type="title"/>
          </p:nvPr>
        </p:nvSpPr>
        <p:spPr>
          <a:xfrm>
            <a:off x="713100" y="445025"/>
            <a:ext cx="3028200" cy="9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Link</a:t>
            </a:r>
            <a:endParaRPr/>
          </a:p>
        </p:txBody>
      </p:sp>
      <p:sp>
        <p:nvSpPr>
          <p:cNvPr id="272" name="Google Shape;272;p40"/>
          <p:cNvSpPr txBox="1"/>
          <p:nvPr>
            <p:ph idx="1" type="body"/>
          </p:nvPr>
        </p:nvSpPr>
        <p:spPr>
          <a:xfrm>
            <a:off x="1275600" y="2445841"/>
            <a:ext cx="6592800" cy="21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http://173.255.205.73/~ericbrew2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368400" y="53575"/>
            <a:ext cx="6729900" cy="207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500">
                <a:solidFill>
                  <a:schemeClr val="dk2"/>
                </a:solidFill>
              </a:rPr>
              <a:t>What can the </a:t>
            </a:r>
            <a:r>
              <a:rPr lang="en" sz="4500">
                <a:solidFill>
                  <a:schemeClr val="dk2"/>
                </a:solidFill>
              </a:rPr>
              <a:t>Palette  Picker do?</a:t>
            </a:r>
            <a:endParaRPr sz="4500">
              <a:solidFill>
                <a:schemeClr val="dk2"/>
              </a:solidFill>
            </a:endParaRPr>
          </a:p>
        </p:txBody>
      </p:sp>
      <p:sp>
        <p:nvSpPr>
          <p:cNvPr id="124" name="Google Shape;124;p21"/>
          <p:cNvSpPr txBox="1"/>
          <p:nvPr>
            <p:ph idx="1" type="subTitle"/>
          </p:nvPr>
        </p:nvSpPr>
        <p:spPr>
          <a:xfrm>
            <a:off x="827650" y="2127475"/>
            <a:ext cx="6442800" cy="242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❖"/>
            </a:pPr>
            <a:r>
              <a:rPr lang="en" sz="1700">
                <a:solidFill>
                  <a:schemeClr val="dk1"/>
                </a:solidFill>
              </a:rPr>
              <a:t>Creates palettes from 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➢"/>
            </a:pPr>
            <a:r>
              <a:rPr lang="en" sz="1700">
                <a:solidFill>
                  <a:schemeClr val="dk1"/>
                </a:solidFill>
              </a:rPr>
              <a:t>Images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➢"/>
            </a:pPr>
            <a:r>
              <a:rPr lang="en" sz="1700">
                <a:solidFill>
                  <a:schemeClr val="dk1"/>
                </a:solidFill>
              </a:rPr>
              <a:t>Manual color </a:t>
            </a:r>
            <a:r>
              <a:rPr lang="en" sz="1700">
                <a:solidFill>
                  <a:schemeClr val="dk1"/>
                </a:solidFill>
              </a:rPr>
              <a:t>selection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❖"/>
            </a:pPr>
            <a:r>
              <a:rPr lang="en" sz="1700">
                <a:solidFill>
                  <a:schemeClr val="dk1"/>
                </a:solidFill>
              </a:rPr>
              <a:t>Social features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➢"/>
            </a:pPr>
            <a:r>
              <a:rPr lang="en" sz="1700">
                <a:solidFill>
                  <a:schemeClr val="dk1"/>
                </a:solidFill>
              </a:rPr>
              <a:t>Create account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➢"/>
            </a:pPr>
            <a:r>
              <a:rPr lang="en" sz="1700">
                <a:solidFill>
                  <a:schemeClr val="dk1"/>
                </a:solidFill>
              </a:rPr>
              <a:t>Login 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➢"/>
            </a:pPr>
            <a:r>
              <a:rPr lang="en" sz="1700">
                <a:solidFill>
                  <a:schemeClr val="dk1"/>
                </a:solidFill>
              </a:rPr>
              <a:t>Save palette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25" name="Google Shape;125;p21"/>
          <p:cNvGrpSpPr/>
          <p:nvPr/>
        </p:nvGrpSpPr>
        <p:grpSpPr>
          <a:xfrm>
            <a:off x="7098295" y="1353537"/>
            <a:ext cx="1745232" cy="1638648"/>
            <a:chOff x="-34776500" y="2631825"/>
            <a:chExt cx="291450" cy="291450"/>
          </a:xfrm>
        </p:grpSpPr>
        <p:sp>
          <p:nvSpPr>
            <p:cNvPr id="126" name="Google Shape;126;p21"/>
            <p:cNvSpPr/>
            <p:nvPr/>
          </p:nvSpPr>
          <p:spPr>
            <a:xfrm>
              <a:off x="-34691425" y="2666500"/>
              <a:ext cx="120525" cy="154400"/>
            </a:xfrm>
            <a:custGeom>
              <a:rect b="b" l="l" r="r" t="t"/>
              <a:pathLst>
                <a:path extrusionOk="0" h="6176" w="4821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1"/>
            <p:cNvSpPr/>
            <p:nvPr/>
          </p:nvSpPr>
          <p:spPr>
            <a:xfrm>
              <a:off x="-34656775" y="28374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1"/>
            <p:cNvSpPr/>
            <p:nvPr/>
          </p:nvSpPr>
          <p:spPr>
            <a:xfrm>
              <a:off x="-34776500" y="26318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type="title"/>
          </p:nvPr>
        </p:nvSpPr>
        <p:spPr>
          <a:xfrm>
            <a:off x="713100" y="445025"/>
            <a:ext cx="3028200" cy="9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Use cases: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2"/>
          <p:cNvSpPr txBox="1"/>
          <p:nvPr>
            <p:ph idx="1" type="body"/>
          </p:nvPr>
        </p:nvSpPr>
        <p:spPr>
          <a:xfrm>
            <a:off x="3086100" y="2451400"/>
            <a:ext cx="5224200" cy="21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❖"/>
            </a:pPr>
            <a:r>
              <a:rPr lang="en">
                <a:solidFill>
                  <a:schemeClr val="dk1"/>
                </a:solidFill>
              </a:rPr>
              <a:t>Painting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❖"/>
            </a:pPr>
            <a:r>
              <a:rPr lang="en">
                <a:solidFill>
                  <a:schemeClr val="dk1"/>
                </a:solidFill>
              </a:rPr>
              <a:t>Graphic Design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❖"/>
            </a:pPr>
            <a:r>
              <a:rPr lang="en">
                <a:solidFill>
                  <a:schemeClr val="dk1"/>
                </a:solidFill>
              </a:rPr>
              <a:t>Pottery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35" name="Google Shape;135;p22"/>
          <p:cNvGrpSpPr/>
          <p:nvPr/>
        </p:nvGrpSpPr>
        <p:grpSpPr>
          <a:xfrm>
            <a:off x="314879" y="2451401"/>
            <a:ext cx="2262655" cy="2426991"/>
            <a:chOff x="-46753100" y="1965500"/>
            <a:chExt cx="263075" cy="300125"/>
          </a:xfrm>
        </p:grpSpPr>
        <p:sp>
          <p:nvSpPr>
            <p:cNvPr id="136" name="Google Shape;136;p22"/>
            <p:cNvSpPr/>
            <p:nvPr/>
          </p:nvSpPr>
          <p:spPr>
            <a:xfrm>
              <a:off x="-46647575" y="203482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lin ang="5400012" scaled="0"/>
            </a:gra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2"/>
            <p:cNvSpPr/>
            <p:nvPr/>
          </p:nvSpPr>
          <p:spPr>
            <a:xfrm>
              <a:off x="-46753100" y="1965500"/>
              <a:ext cx="263075" cy="300125"/>
            </a:xfrm>
            <a:custGeom>
              <a:rect b="b" l="l" r="r" t="t"/>
              <a:pathLst>
                <a:path extrusionOk="0" h="12005" w="10523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lin ang="5400012" scaled="0"/>
            </a:gra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title"/>
          </p:nvPr>
        </p:nvSpPr>
        <p:spPr>
          <a:xfrm>
            <a:off x="713100" y="445025"/>
            <a:ext cx="3312900" cy="9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the Technology</a:t>
            </a:r>
            <a:endParaRPr/>
          </a:p>
        </p:txBody>
      </p:sp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879800" y="2445850"/>
            <a:ext cx="6988500" cy="21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❖"/>
            </a:pPr>
            <a:r>
              <a:rPr lang="en">
                <a:solidFill>
                  <a:schemeClr val="dk1"/>
                </a:solidFill>
              </a:rPr>
              <a:t>The technology used in this project was pretty much foreign to all of us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❖"/>
            </a:pPr>
            <a:r>
              <a:rPr lang="en">
                <a:solidFill>
                  <a:schemeClr val="dk1"/>
                </a:solidFill>
              </a:rPr>
              <a:t>Learning the new technology took a large chunk of time during the development of this project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❖"/>
            </a:pPr>
            <a:r>
              <a:rPr lang="en">
                <a:solidFill>
                  <a:schemeClr val="dk1"/>
                </a:solidFill>
              </a:rPr>
              <a:t>We </a:t>
            </a:r>
            <a:r>
              <a:rPr lang="en">
                <a:solidFill>
                  <a:schemeClr val="dk1"/>
                </a:solidFill>
              </a:rPr>
              <a:t>believe</a:t>
            </a:r>
            <a:r>
              <a:rPr lang="en">
                <a:solidFill>
                  <a:schemeClr val="dk1"/>
                </a:solidFill>
              </a:rPr>
              <a:t> that we became much more educated about web development in the duration of the project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type="title"/>
          </p:nvPr>
        </p:nvSpPr>
        <p:spPr>
          <a:xfrm>
            <a:off x="713100" y="445025"/>
            <a:ext cx="6592800" cy="9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Applying</a:t>
            </a:r>
            <a:r>
              <a:rPr lang="en"/>
              <a:t> the </a:t>
            </a:r>
            <a:r>
              <a:rPr lang="en"/>
              <a:t>Technology</a:t>
            </a:r>
            <a:endParaRPr/>
          </a:p>
        </p:txBody>
      </p:sp>
      <p:sp>
        <p:nvSpPr>
          <p:cNvPr id="149" name="Google Shape;149;p24"/>
          <p:cNvSpPr txBox="1"/>
          <p:nvPr>
            <p:ph idx="1" type="body"/>
          </p:nvPr>
        </p:nvSpPr>
        <p:spPr>
          <a:xfrm>
            <a:off x="1275600" y="2445841"/>
            <a:ext cx="6592800" cy="21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❖"/>
            </a:pPr>
            <a:r>
              <a:rPr lang="en"/>
              <a:t>HTML and CSS were used to create the UI’s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❖"/>
            </a:pPr>
            <a:r>
              <a:rPr lang="en"/>
              <a:t>PHP was used to run the backend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❖"/>
            </a:pPr>
            <a:r>
              <a:rPr lang="en"/>
              <a:t>MySQL was used to run the database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❖"/>
            </a:pPr>
            <a:r>
              <a:rPr lang="en"/>
              <a:t>JavaScript was used to develop the palette creators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❖"/>
            </a:pPr>
            <a:r>
              <a:rPr lang="en"/>
              <a:t>Apache is running off Ubuntu on a Linode server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type="title"/>
          </p:nvPr>
        </p:nvSpPr>
        <p:spPr>
          <a:xfrm>
            <a:off x="713100" y="445025"/>
            <a:ext cx="3028200" cy="9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</a:t>
            </a:r>
            <a:r>
              <a:rPr lang="en"/>
              <a:t> Changes</a:t>
            </a:r>
            <a:endParaRPr/>
          </a:p>
        </p:txBody>
      </p:sp>
      <p:sp>
        <p:nvSpPr>
          <p:cNvPr id="155" name="Google Shape;155;p25"/>
          <p:cNvSpPr txBox="1"/>
          <p:nvPr>
            <p:ph idx="1" type="body"/>
          </p:nvPr>
        </p:nvSpPr>
        <p:spPr>
          <a:xfrm>
            <a:off x="1275600" y="2445841"/>
            <a:ext cx="6592800" cy="21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❖"/>
            </a:pPr>
            <a:r>
              <a:rPr lang="en"/>
              <a:t>We originally </a:t>
            </a:r>
            <a:r>
              <a:rPr lang="en"/>
              <a:t>believed NodeJS and Express would be the best way to handle the backend due to our miniscule amount of experience in JavaScript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❖"/>
            </a:pPr>
            <a:r>
              <a:rPr lang="en"/>
              <a:t>PHP proved to be much easier to get us over the learning curb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713100" y="445025"/>
            <a:ext cx="3028200" cy="9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Design: all the files pt.1</a:t>
            </a:r>
            <a:endParaRPr/>
          </a:p>
        </p:txBody>
      </p:sp>
      <p:sp>
        <p:nvSpPr>
          <p:cNvPr id="161" name="Google Shape;161;p26"/>
          <p:cNvSpPr txBox="1"/>
          <p:nvPr/>
        </p:nvSpPr>
        <p:spPr>
          <a:xfrm>
            <a:off x="985075" y="2336025"/>
            <a:ext cx="707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i</a:t>
            </a:r>
            <a:r>
              <a:rPr lang="en" sz="1800"/>
              <a:t>ndex.html - This is the homepage of our project where the user will have access to the main functions of the project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login.php and createaccount.php work together so that the user can send a new account to the database and log in to that account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Colorpicker.js and FromImage.html work together to create palettes from an image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/>
          <p:nvPr>
            <p:ph type="title"/>
          </p:nvPr>
        </p:nvSpPr>
        <p:spPr>
          <a:xfrm>
            <a:off x="713100" y="445025"/>
            <a:ext cx="3028200" cy="9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Design: all the files pt.2</a:t>
            </a:r>
            <a:endParaRPr/>
          </a:p>
        </p:txBody>
      </p:sp>
      <p:sp>
        <p:nvSpPr>
          <p:cNvPr id="167" name="Google Shape;167;p27"/>
          <p:cNvSpPr txBox="1"/>
          <p:nvPr>
            <p:ph idx="1" type="body"/>
          </p:nvPr>
        </p:nvSpPr>
        <p:spPr>
          <a:xfrm>
            <a:off x="1275600" y="2445841"/>
            <a:ext cx="6592800" cy="21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❖"/>
            </a:pPr>
            <a:r>
              <a:rPr lang="en">
                <a:solidFill>
                  <a:schemeClr val="dk1"/>
                </a:solidFill>
              </a:rPr>
              <a:t>manual_code.js and Pallet_screen.html work together to give users the ability to create </a:t>
            </a:r>
            <a:r>
              <a:rPr lang="en">
                <a:solidFill>
                  <a:schemeClr val="dk1"/>
                </a:solidFill>
              </a:rPr>
              <a:t>palettes from scratch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❖"/>
            </a:pPr>
            <a:r>
              <a:rPr lang="en">
                <a:solidFill>
                  <a:schemeClr val="dk1"/>
                </a:solidFill>
              </a:rPr>
              <a:t>Search.php and LargePalettePage.php gives users the ability to search previously created palettes from the database and view relevant data about the created palettes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